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969" y="417652"/>
            <a:ext cx="4533265" cy="589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Bookman Old Style" panose="02050604050505020204" pitchFamily="18" charset="0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lang="es-CL" spc="20" smtClean="0"/>
              <a:pPr marL="160020">
                <a:lnSpc>
                  <a:spcPts val="1835"/>
                </a:lnSpc>
              </a:pPr>
              <a:t>‹Nº›</a:t>
            </a:fld>
            <a:endParaRPr lang="es-CL" spc="2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Bookman Old Style" panose="02050604050505020204" pitchFamily="18" charset="0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lang="es-CL" spc="20" smtClean="0"/>
              <a:pPr marL="160020">
                <a:lnSpc>
                  <a:spcPts val="1835"/>
                </a:lnSpc>
              </a:pPr>
              <a:t>‹Nº›</a:t>
            </a:fld>
            <a:endParaRPr lang="es-CL" spc="2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Bookman Old Style" panose="02050604050505020204" pitchFamily="18" charset="0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lang="es-CL" spc="20" smtClean="0"/>
              <a:pPr marL="160020">
                <a:lnSpc>
                  <a:spcPts val="1835"/>
                </a:lnSpc>
              </a:pPr>
              <a:t>‹Nº›</a:t>
            </a:fld>
            <a:endParaRPr lang="es-CL" spc="2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Bookman Old Style" panose="02050604050505020204" pitchFamily="18" charset="0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lang="es-CL" spc="20" smtClean="0"/>
              <a:pPr marL="160020">
                <a:lnSpc>
                  <a:spcPts val="1835"/>
                </a:lnSpc>
              </a:pPr>
              <a:t>‹Nº›</a:t>
            </a:fld>
            <a:endParaRPr lang="es-CL" spc="2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Bookman Old Style" panose="02050604050505020204" pitchFamily="18" charset="0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lang="es-CL" spc="20" smtClean="0"/>
              <a:pPr marL="160020">
                <a:lnSpc>
                  <a:spcPts val="1835"/>
                </a:lnSpc>
              </a:pPr>
              <a:t>‹Nº›</a:t>
            </a:fld>
            <a:endParaRPr lang="es-CL" spc="2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9945370" cy="5693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418615"/>
            <a:ext cx="9810750" cy="4395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Bookman Old Style" panose="02050604050505020204" pitchFamily="18" charset="0"/>
                <a:cs typeface="Microsoft Sans Serif"/>
              </a:defRPr>
            </a:lvl1pPr>
          </a:lstStyle>
          <a:p>
            <a:pPr marL="160020">
              <a:lnSpc>
                <a:spcPts val="1835"/>
              </a:lnSpc>
            </a:pPr>
            <a:fld id="{81D60167-4931-47E6-BA6A-407CBD079E47}" type="slidenum">
              <a:rPr lang="es-CL" spc="20" smtClean="0"/>
              <a:pPr marL="160020">
                <a:lnSpc>
                  <a:spcPts val="1835"/>
                </a:lnSpc>
              </a:pPr>
              <a:t>‹Nº›</a:t>
            </a:fld>
            <a:endParaRPr lang="es-CL" spc="2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Bookman Old Style" panose="02050604050505020204" pitchFamily="18" charset="0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Zirnit/Applied-Data-Science-Capstone/blob/main/labs-jupyter-spacex-Data%20wrangling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Zirnit/Applied-Data-Science-Capstone/blob/main/SpaceX_Machine%20Learning%20Prediction_Part_5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2" y="27041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536" y="4588586"/>
            <a:ext cx="162496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CL" spc="-20" dirty="0">
                <a:solidFill>
                  <a:srgbClr val="E7E6E6"/>
                </a:solidFill>
                <a:latin typeface="Bookman Old Style" panose="02050604050505020204" pitchFamily="18" charset="0"/>
                <a:cs typeface="Microsoft Sans Serif"/>
              </a:rPr>
              <a:t>Nicolás Núñez A.</a:t>
            </a:r>
            <a:endParaRPr sz="1800" dirty="0">
              <a:latin typeface="Bookman Old Style" panose="02050604050505020204" pitchFamily="18" charset="0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50" dirty="0">
                <a:solidFill>
                  <a:srgbClr val="E7E6E6"/>
                </a:solidFill>
                <a:latin typeface="Bookman Old Style" panose="02050604050505020204" pitchFamily="18" charset="0"/>
                <a:cs typeface="Microsoft Sans Serif"/>
              </a:rPr>
              <a:t>2</a:t>
            </a:r>
            <a:r>
              <a:rPr lang="es-CL" sz="1800" spc="50" dirty="0">
                <a:solidFill>
                  <a:srgbClr val="E7E6E6"/>
                </a:solidFill>
                <a:latin typeface="Bookman Old Style" panose="02050604050505020204" pitchFamily="18" charset="0"/>
                <a:cs typeface="Microsoft Sans Serif"/>
              </a:rPr>
              <a:t>3</a:t>
            </a:r>
            <a:r>
              <a:rPr sz="1800" spc="50" dirty="0">
                <a:solidFill>
                  <a:srgbClr val="E7E6E6"/>
                </a:solidFill>
                <a:latin typeface="Bookman Old Style" panose="02050604050505020204" pitchFamily="18" charset="0"/>
                <a:cs typeface="Microsoft Sans Serif"/>
              </a:rPr>
              <a:t>-06-</a:t>
            </a:r>
            <a:r>
              <a:rPr sz="1800" spc="60" dirty="0">
                <a:solidFill>
                  <a:srgbClr val="E7E6E6"/>
                </a:solidFill>
                <a:latin typeface="Bookman Old Style" panose="02050604050505020204" pitchFamily="18" charset="0"/>
                <a:cs typeface="Microsoft Sans Serif"/>
              </a:rPr>
              <a:t>2025</a:t>
            </a:r>
            <a:endParaRPr sz="1800" dirty="0">
              <a:latin typeface="Bookman Old Style" panose="02050604050505020204" pitchFamily="18" charset="0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5" y="676884"/>
            <a:ext cx="2104136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08733"/>
            <a:ext cx="8161020" cy="352488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Loaded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dataset,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checked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missing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values,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identified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column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types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Counted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launches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by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orbit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1300" marR="274955" indent="-228600">
              <a:lnSpc>
                <a:spcPts val="238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Analyzed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outcomes,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created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binary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label,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calculated </a:t>
            </a: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</a:t>
            </a:r>
            <a:r>
              <a:rPr sz="2200" spc="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rate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Prepared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further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analysis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029" marR="327660" indent="-227329">
              <a:lnSpc>
                <a:spcPts val="3020"/>
              </a:lnSpc>
              <a:spcBef>
                <a:spcPts val="1005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</a:tabLst>
            </a:pPr>
            <a:r>
              <a:rPr sz="2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Applied-</a:t>
            </a:r>
            <a:r>
              <a:rPr sz="28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Data-</a:t>
            </a:r>
            <a:r>
              <a:rPr sz="2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Science-Capstone/labs-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jupyter-spacex-</a:t>
            </a:r>
            <a:r>
              <a:rPr sz="2800" spc="-10" dirty="0">
                <a:solidFill>
                  <a:srgbClr val="0462C1"/>
                </a:solidFill>
                <a:latin typeface="Calibri"/>
                <a:cs typeface="Calibri"/>
              </a:rPr>
              <a:t> 	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Data</a:t>
            </a:r>
            <a:r>
              <a:rPr sz="28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wrangling.ipynb</a:t>
            </a:r>
            <a:r>
              <a:rPr sz="28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at</a:t>
            </a:r>
            <a:r>
              <a:rPr sz="28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main</a:t>
            </a:r>
            <a:r>
              <a:rPr sz="2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·</a:t>
            </a:r>
            <a:r>
              <a:rPr sz="2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Zirnit/Applied-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Data-</a:t>
            </a:r>
            <a:r>
              <a:rPr sz="2800" spc="-1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	</a:t>
            </a:r>
            <a:r>
              <a:rPr sz="2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Science-</a:t>
            </a:r>
            <a:r>
              <a:rPr sz="2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Capstone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45" dirty="0"/>
              <a:t>Data</a:t>
            </a:r>
            <a:r>
              <a:rPr b="1" spc="-175" dirty="0"/>
              <a:t> </a:t>
            </a:r>
            <a:r>
              <a:rPr b="1" spc="-85" dirty="0"/>
              <a:t>Wrangling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8978" y="1447850"/>
            <a:ext cx="1474724" cy="444131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298305" cy="34387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80059">
              <a:lnSpc>
                <a:spcPct val="100000"/>
              </a:lnSpc>
              <a:spcBef>
                <a:spcPts val="95"/>
              </a:spcBef>
            </a:pP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Several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charts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were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plotted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explore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relationships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between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features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and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Falcon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9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outcomes: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1300" marR="762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Categorical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plots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showed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how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flight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number,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payload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mass,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site,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orbit</a:t>
            </a:r>
            <a:r>
              <a:rPr sz="2200" spc="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type</a:t>
            </a:r>
            <a:r>
              <a:rPr sz="2200" spc="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relate</a:t>
            </a:r>
            <a:r>
              <a:rPr sz="2200" spc="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</a:t>
            </a:r>
            <a:r>
              <a:rPr sz="2200" spc="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bar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chart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compared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average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rates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by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orbit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type.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line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chart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displayed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yearly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trends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launch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405"/>
              </a:spcBef>
            </a:pPr>
            <a:r>
              <a:rPr sz="2200" spc="-1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These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visualizations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helped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identify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patterns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correlations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guide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feature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selection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predictive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modeling.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11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80" dirty="0"/>
              <a:t>EDA</a:t>
            </a:r>
            <a:r>
              <a:rPr b="1" spc="30" dirty="0"/>
              <a:t> </a:t>
            </a:r>
            <a:r>
              <a:rPr b="1" dirty="0"/>
              <a:t>with</a:t>
            </a:r>
            <a:r>
              <a:rPr b="1" spc="5" dirty="0"/>
              <a:t> </a:t>
            </a:r>
            <a:r>
              <a:rPr b="1" spc="-30" dirty="0"/>
              <a:t>Data</a:t>
            </a:r>
            <a:r>
              <a:rPr b="1" spc="25" dirty="0"/>
              <a:t> </a:t>
            </a:r>
            <a:r>
              <a:rPr b="1" spc="-65" dirty="0"/>
              <a:t>Visualization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643346"/>
            <a:ext cx="9552305" cy="312265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10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Queried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unique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sites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filtered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records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by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prefix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Aggregated</a:t>
            </a:r>
            <a:r>
              <a:rPr sz="2200" spc="-114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payload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mass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by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customer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booster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version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Identified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key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dates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outcomes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landings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Filtered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boosters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by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payload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range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Counted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mission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outcomes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found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boosters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with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max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payload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Extracted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ranked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records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by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date,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outcome,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other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criteria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12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80" dirty="0"/>
              <a:t>EDA</a:t>
            </a:r>
            <a:r>
              <a:rPr b="1" spc="130" dirty="0"/>
              <a:t> </a:t>
            </a:r>
            <a:r>
              <a:rPr b="1" dirty="0"/>
              <a:t>with</a:t>
            </a:r>
            <a:r>
              <a:rPr b="1" spc="135" dirty="0"/>
              <a:t> </a:t>
            </a:r>
            <a:r>
              <a:rPr b="1" spc="-375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862708"/>
            <a:ext cx="10242550" cy="34137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38760" marR="403225" indent="-226695" algn="just">
              <a:lnSpc>
                <a:spcPct val="90100"/>
              </a:lnSpc>
              <a:spcBef>
                <a:spcPts val="34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Markers,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circles,</a:t>
            </a:r>
            <a:r>
              <a:rPr sz="20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polylines</a:t>
            </a:r>
            <a:r>
              <a:rPr sz="20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were</a:t>
            </a:r>
            <a:r>
              <a:rPr sz="20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added</a:t>
            </a:r>
            <a:r>
              <a:rPr sz="20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map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highlight</a:t>
            </a:r>
            <a:r>
              <a:rPr sz="20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sites</a:t>
            </a:r>
            <a:r>
              <a:rPr sz="20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their 	</a:t>
            </a:r>
            <a:r>
              <a:rPr sz="20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proximities,</a:t>
            </a:r>
            <a:r>
              <a:rPr sz="20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with</a:t>
            </a:r>
            <a:r>
              <a:rPr sz="20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marker</a:t>
            </a:r>
            <a:r>
              <a:rPr sz="20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clusters</a:t>
            </a:r>
            <a:r>
              <a:rPr sz="20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0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 </a:t>
            </a:r>
            <a:r>
              <a:rPr sz="20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outcomes</a:t>
            </a:r>
            <a:r>
              <a:rPr sz="20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mouse</a:t>
            </a:r>
            <a:r>
              <a:rPr sz="20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position</a:t>
            </a:r>
            <a:r>
              <a:rPr sz="20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coordinate 	</a:t>
            </a:r>
            <a:r>
              <a:rPr sz="20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display.</a:t>
            </a:r>
            <a:r>
              <a:rPr sz="20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Custom</a:t>
            </a:r>
            <a:r>
              <a:rPr sz="20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icons</a:t>
            </a:r>
            <a:r>
              <a:rPr sz="20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were</a:t>
            </a:r>
            <a:r>
              <a:rPr sz="20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used</a:t>
            </a:r>
            <a:r>
              <a:rPr sz="20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labeling.</a:t>
            </a:r>
            <a:endParaRPr sz="2000" dirty="0">
              <a:latin typeface="Bookman Old Style" panose="02050604050505020204" pitchFamily="18" charset="0"/>
              <a:cs typeface="Microsoft Sans Serif"/>
            </a:endParaRPr>
          </a:p>
          <a:p>
            <a:pPr marL="239395" indent="-226695" algn="just">
              <a:lnSpc>
                <a:spcPct val="100000"/>
              </a:lnSpc>
              <a:spcBef>
                <a:spcPts val="1150"/>
              </a:spcBef>
              <a:buFont typeface="Arial"/>
              <a:buChar char="•"/>
              <a:tabLst>
                <a:tab pos="239395" algn="l"/>
              </a:tabLst>
            </a:pPr>
            <a:r>
              <a:rPr sz="20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Used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Folium</a:t>
            </a:r>
            <a:r>
              <a:rPr sz="20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features</a:t>
            </a:r>
            <a:r>
              <a:rPr sz="20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0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visualize</a:t>
            </a:r>
            <a:r>
              <a:rPr sz="20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</a:t>
            </a:r>
            <a:r>
              <a:rPr sz="20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sites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proximities:</a:t>
            </a:r>
            <a:endParaRPr sz="2000" dirty="0">
              <a:latin typeface="Bookman Old Style" panose="02050604050505020204" pitchFamily="18" charset="0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15"/>
              </a:spcBef>
              <a:buFont typeface="Arial"/>
              <a:buChar char="•"/>
              <a:tabLst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Markers</a:t>
            </a:r>
            <a:r>
              <a:rPr sz="17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17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Circles</a:t>
            </a:r>
            <a:r>
              <a:rPr sz="17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highlight</a:t>
            </a:r>
            <a:r>
              <a:rPr sz="17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locations</a:t>
            </a:r>
            <a:endParaRPr sz="1700" dirty="0">
              <a:latin typeface="Bookman Old Style" panose="02050604050505020204" pitchFamily="18" charset="0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sz="17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DivIcon</a:t>
            </a:r>
            <a:r>
              <a:rPr sz="17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displays</a:t>
            </a:r>
            <a:r>
              <a:rPr sz="17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custom</a:t>
            </a:r>
            <a:r>
              <a:rPr sz="17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text</a:t>
            </a:r>
            <a:r>
              <a:rPr sz="17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labels</a:t>
            </a:r>
            <a:endParaRPr sz="1700" dirty="0">
              <a:latin typeface="Bookman Old Style" panose="02050604050505020204" pitchFamily="18" charset="0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sz="17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PolyLine</a:t>
            </a:r>
            <a:r>
              <a:rPr sz="17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shows</a:t>
            </a:r>
            <a:r>
              <a:rPr sz="17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distances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nearby</a:t>
            </a:r>
            <a:r>
              <a:rPr sz="17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features</a:t>
            </a:r>
            <a:endParaRPr sz="1700" dirty="0">
              <a:latin typeface="Bookman Old Style" panose="02050604050505020204" pitchFamily="18" charset="0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190"/>
              </a:spcBef>
              <a:buFont typeface="Arial"/>
              <a:buChar char="•"/>
              <a:tabLst>
                <a:tab pos="698500" algn="l"/>
              </a:tabLst>
            </a:pPr>
            <a:r>
              <a:rPr sz="17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MarkerCluster</a:t>
            </a:r>
            <a:r>
              <a:rPr sz="17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groups</a:t>
            </a:r>
            <a:r>
              <a:rPr sz="17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outcome</a:t>
            </a:r>
            <a:r>
              <a:rPr sz="17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markers</a:t>
            </a:r>
            <a:endParaRPr sz="1700" dirty="0">
              <a:latin typeface="Bookman Old Style" panose="02050604050505020204" pitchFamily="18" charset="0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0"/>
              </a:spcBef>
              <a:buFont typeface="Arial"/>
              <a:buChar char="•"/>
              <a:tabLst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MousePosition</a:t>
            </a:r>
            <a:r>
              <a:rPr sz="17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displays</a:t>
            </a:r>
            <a:r>
              <a:rPr sz="17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coordinates</a:t>
            </a:r>
            <a:r>
              <a:rPr sz="17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interactively</a:t>
            </a:r>
            <a:endParaRPr sz="17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13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8" y="417652"/>
            <a:ext cx="107334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65" dirty="0"/>
              <a:t>Interactive</a:t>
            </a:r>
            <a:r>
              <a:rPr b="1" spc="-60" dirty="0"/>
              <a:t> </a:t>
            </a:r>
            <a:r>
              <a:rPr b="1" spc="-40" dirty="0"/>
              <a:t>Map</a:t>
            </a:r>
            <a:r>
              <a:rPr b="1" spc="-90" dirty="0"/>
              <a:t> </a:t>
            </a:r>
            <a:r>
              <a:rPr b="1" dirty="0"/>
              <a:t>with</a:t>
            </a:r>
            <a:r>
              <a:rPr b="1" spc="-75" dirty="0"/>
              <a:t> </a:t>
            </a:r>
            <a:r>
              <a:rPr b="1" spc="-55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8597265" cy="2058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7305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Summarize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what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plots/graphs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interactions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you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have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added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dashboard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Explain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why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you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added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those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plots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interactions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Add</a:t>
            </a:r>
            <a:r>
              <a:rPr sz="2200" spc="-1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GitHub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URL</a:t>
            </a:r>
            <a:r>
              <a:rPr sz="2200" spc="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of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your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completed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Plotly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Dash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lab,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external 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reference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peer-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review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purpose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282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95" dirty="0"/>
              <a:t>Dashboard</a:t>
            </a:r>
            <a:r>
              <a:rPr b="1" spc="-50" dirty="0"/>
              <a:t> </a:t>
            </a:r>
            <a:r>
              <a:rPr b="1" dirty="0"/>
              <a:t>with</a:t>
            </a:r>
            <a:r>
              <a:rPr b="1" spc="-55" dirty="0"/>
              <a:t> </a:t>
            </a:r>
            <a:r>
              <a:rPr b="1" dirty="0"/>
              <a:t>Plotly</a:t>
            </a:r>
            <a:r>
              <a:rPr b="1" spc="-55" dirty="0"/>
              <a:t> </a:t>
            </a:r>
            <a:r>
              <a:rPr b="1" spc="-105" dirty="0"/>
              <a:t>Dash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7312659" cy="36695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Loaded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standardized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data,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split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it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into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training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test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sets,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built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four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classification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models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(Logistic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Regression,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SVM,</a:t>
            </a:r>
            <a:r>
              <a:rPr sz="2200" spc="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Decision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Tree,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KNN).</a:t>
            </a:r>
            <a:r>
              <a:rPr sz="22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Used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GridSearchCV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hyperparameter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tuning,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evaluated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test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accuracy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confusion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matrices,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selected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best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based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on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highest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test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accuracy.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029" marR="930910" indent="-227329">
              <a:lnSpc>
                <a:spcPct val="100000"/>
              </a:lnSpc>
              <a:spcBef>
                <a:spcPts val="1385"/>
              </a:spcBef>
              <a:buClr>
                <a:srgbClr val="000000"/>
              </a:buClr>
              <a:buFont typeface="Arial"/>
              <a:buChar char="•"/>
              <a:tabLst>
                <a:tab pos="241300" algn="l"/>
              </a:tabLst>
            </a:pP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Applied-</a:t>
            </a:r>
            <a:r>
              <a:rPr sz="2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Data-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Science-Capstone/SpaceX_Machine</a:t>
            </a:r>
            <a:r>
              <a:rPr sz="2400" spc="-10" dirty="0">
                <a:solidFill>
                  <a:srgbClr val="0462C1"/>
                </a:solidFill>
                <a:latin typeface="Calibri"/>
                <a:cs typeface="Calibri"/>
              </a:rPr>
              <a:t> 	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Learning</a:t>
            </a:r>
            <a:r>
              <a:rPr sz="2400" u="sng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Prediction_Part_5.ipynb</a:t>
            </a:r>
            <a:r>
              <a:rPr sz="24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at</a:t>
            </a:r>
            <a:r>
              <a:rPr sz="24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main</a:t>
            </a:r>
            <a:r>
              <a:rPr sz="2400" u="sng" spc="-6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2400" u="sng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·</a:t>
            </a:r>
            <a:r>
              <a:rPr sz="2400" spc="-50" dirty="0">
                <a:solidFill>
                  <a:srgbClr val="0462C1"/>
                </a:solidFill>
                <a:latin typeface="Calibri"/>
                <a:cs typeface="Calibri"/>
                <a:hlinkClick r:id="rId2"/>
              </a:rPr>
              <a:t> 	</a:t>
            </a:r>
            <a:r>
              <a:rPr sz="24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Zirnit/Applied-Data-</a:t>
            </a:r>
            <a:r>
              <a:rPr sz="2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Science-Capstone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65" dirty="0"/>
              <a:t>Predictive</a:t>
            </a:r>
            <a:r>
              <a:rPr b="1" spc="-145" dirty="0"/>
              <a:t> </a:t>
            </a:r>
            <a:r>
              <a:rPr b="1" spc="-105" dirty="0"/>
              <a:t>Analysis</a:t>
            </a:r>
            <a:r>
              <a:rPr b="1" spc="-140" dirty="0"/>
              <a:t> </a:t>
            </a:r>
            <a:r>
              <a:rPr b="1" spc="-110" dirty="0"/>
              <a:t>(Classification)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82913" y="1518843"/>
            <a:ext cx="2006853" cy="45067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60" dirty="0"/>
              <a:t>Results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  <p:sp>
        <p:nvSpPr>
          <p:cNvPr id="3" name="object 3"/>
          <p:cNvSpPr txBox="1"/>
          <p:nvPr/>
        </p:nvSpPr>
        <p:spPr>
          <a:xfrm>
            <a:off x="919988" y="1652676"/>
            <a:ext cx="8375015" cy="3991477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9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Exploratory</a:t>
            </a:r>
            <a:r>
              <a:rPr sz="19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19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Analysis</a:t>
            </a:r>
            <a:r>
              <a:rPr sz="19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Results</a:t>
            </a:r>
            <a:endParaRPr sz="19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50"/>
              </a:spcBef>
              <a:buFont typeface="Arial"/>
              <a:buChar char="•"/>
              <a:tabLst>
                <a:tab pos="240665" algn="l"/>
              </a:tabLst>
            </a:pPr>
            <a:r>
              <a:rPr sz="19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Examined</a:t>
            </a:r>
            <a:r>
              <a:rPr sz="1900" spc="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19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distribution</a:t>
            </a:r>
            <a:r>
              <a:rPr sz="1900" spc="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of</a:t>
            </a:r>
            <a:r>
              <a:rPr sz="19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features</a:t>
            </a:r>
            <a:r>
              <a:rPr sz="19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target</a:t>
            </a:r>
            <a:r>
              <a:rPr sz="19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variable.</a:t>
            </a:r>
            <a:endParaRPr sz="19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35"/>
              </a:spcBef>
              <a:buFont typeface="Arial"/>
              <a:buChar char="•"/>
              <a:tabLst>
                <a:tab pos="240665" algn="l"/>
              </a:tabLst>
            </a:pP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Identified</a:t>
            </a:r>
            <a:r>
              <a:rPr sz="19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class</a:t>
            </a:r>
            <a:r>
              <a:rPr sz="19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imbalance</a:t>
            </a:r>
            <a:r>
              <a:rPr sz="19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19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key</a:t>
            </a:r>
            <a:r>
              <a:rPr sz="19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feature</a:t>
            </a:r>
            <a:r>
              <a:rPr sz="19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correlations.</a:t>
            </a:r>
            <a:endParaRPr sz="19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50"/>
              </a:spcBef>
              <a:buFont typeface="Arial"/>
              <a:buChar char="•"/>
              <a:tabLst>
                <a:tab pos="240665" algn="l"/>
              </a:tabLst>
            </a:pPr>
            <a:r>
              <a:rPr sz="19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Visualized </a:t>
            </a:r>
            <a:r>
              <a:rPr sz="19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feature</a:t>
            </a:r>
            <a:r>
              <a:rPr sz="19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relationships</a:t>
            </a:r>
            <a:r>
              <a:rPr sz="19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using</a:t>
            </a:r>
            <a:r>
              <a:rPr sz="19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pairplots</a:t>
            </a:r>
            <a:r>
              <a:rPr sz="19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19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heatmaps.</a:t>
            </a:r>
            <a:endParaRPr sz="1900" dirty="0">
              <a:latin typeface="Bookman Old Style" panose="02050604050505020204" pitchFamily="18" charset="0"/>
              <a:cs typeface="Microsoft Sans Serif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900" dirty="0">
              <a:latin typeface="Bookman Old Style" panose="02050604050505020204" pitchFamily="18" charset="0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60"/>
              </a:spcBef>
              <a:buFont typeface="Arial"/>
              <a:buChar char="•"/>
            </a:pPr>
            <a:endParaRPr sz="1900" dirty="0">
              <a:latin typeface="Bookman Old Style" panose="02050604050505020204" pitchFamily="18" charset="0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7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Predictive</a:t>
            </a:r>
            <a:r>
              <a:rPr sz="17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Analysis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Results</a:t>
            </a:r>
            <a:endParaRPr sz="17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</a:tabLst>
            </a:pPr>
            <a:r>
              <a:rPr sz="17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Compared</a:t>
            </a:r>
            <a:r>
              <a:rPr sz="17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four</a:t>
            </a:r>
            <a:r>
              <a:rPr sz="17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classification</a:t>
            </a:r>
            <a:r>
              <a:rPr sz="17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models: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Logistic</a:t>
            </a:r>
            <a:r>
              <a:rPr sz="17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Regression,</a:t>
            </a:r>
            <a:r>
              <a:rPr sz="17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SVM,</a:t>
            </a:r>
            <a:r>
              <a:rPr sz="1700" spc="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Decision</a:t>
            </a:r>
            <a:r>
              <a:rPr sz="17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Tree,</a:t>
            </a:r>
            <a:r>
              <a:rPr sz="17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17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KNN.</a:t>
            </a:r>
            <a:endParaRPr sz="17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85"/>
              </a:spcBef>
              <a:buFont typeface="Arial"/>
              <a:buChar char="•"/>
              <a:tabLst>
                <a:tab pos="240665" algn="l"/>
              </a:tabLst>
            </a:pPr>
            <a:r>
              <a:rPr sz="17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Evaluated</a:t>
            </a:r>
            <a:r>
              <a:rPr sz="17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models</a:t>
            </a:r>
            <a:r>
              <a:rPr sz="17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using</a:t>
            </a:r>
            <a:r>
              <a:rPr sz="17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accuracy</a:t>
            </a:r>
            <a:r>
              <a:rPr sz="17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17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confusion</a:t>
            </a:r>
            <a:r>
              <a:rPr sz="17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matrices</a:t>
            </a:r>
            <a:r>
              <a:rPr sz="17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on</a:t>
            </a:r>
            <a:r>
              <a:rPr sz="17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test</a:t>
            </a:r>
            <a:r>
              <a:rPr sz="17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set.</a:t>
            </a:r>
            <a:endParaRPr sz="17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240665" algn="l"/>
              </a:tabLst>
            </a:pP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Identified</a:t>
            </a:r>
            <a:r>
              <a:rPr sz="17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17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best</a:t>
            </a:r>
            <a:r>
              <a:rPr sz="17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performing</a:t>
            </a:r>
            <a:r>
              <a:rPr sz="17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</a:t>
            </a:r>
            <a:r>
              <a:rPr sz="17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based</a:t>
            </a:r>
            <a:r>
              <a:rPr sz="17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on</a:t>
            </a:r>
            <a:r>
              <a:rPr sz="17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highest</a:t>
            </a:r>
            <a:r>
              <a:rPr sz="17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test</a:t>
            </a:r>
            <a:r>
              <a:rPr sz="17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accuracy.</a:t>
            </a:r>
            <a:endParaRPr sz="1700" dirty="0">
              <a:latin typeface="Bookman Old Style" panose="02050604050505020204" pitchFamily="18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875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Bookman Old Style" panose="02050604050505020204" pitchFamily="18" charset="0"/>
                <a:cs typeface="Microsoft Sans Serif"/>
              </a:rPr>
              <a:t>18</a:t>
            </a:r>
            <a:endParaRPr sz="16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3359" y="3875659"/>
            <a:ext cx="10588625" cy="30796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Flight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vs.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scatter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plot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shows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that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of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flights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increases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at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each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site,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likelihood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of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successful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generally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improves.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1300" marR="61594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Some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sites</a:t>
            </a: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have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more</a:t>
            </a:r>
            <a:r>
              <a:rPr sz="2200" spc="-1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frequent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launches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higher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rates,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while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others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have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fewer</a:t>
            </a:r>
            <a:r>
              <a:rPr sz="2200" spc="-114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launches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114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more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variable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outcomes.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This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suggests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that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experience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repeated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launches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at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may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contribute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better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1959" y="5909259"/>
            <a:ext cx="1950085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01238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/>
              <a:t>Flight</a:t>
            </a:r>
            <a:r>
              <a:rPr b="1" spc="-90" dirty="0"/>
              <a:t> Number </a:t>
            </a:r>
            <a:r>
              <a:rPr b="1" spc="-100" dirty="0"/>
              <a:t>vs. </a:t>
            </a:r>
            <a:r>
              <a:rPr b="1" spc="-120" dirty="0"/>
              <a:t>Launch</a:t>
            </a:r>
            <a:r>
              <a:rPr b="1" spc="-90" dirty="0"/>
              <a:t> </a:t>
            </a:r>
            <a:r>
              <a:rPr b="1" spc="-75" dirty="0"/>
              <a:t>Site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862" y="1314196"/>
            <a:ext cx="11829923" cy="23180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9475" y="3904869"/>
            <a:ext cx="10354945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  <a:tab pos="2080895" algn="l"/>
                <a:tab pos="4977765" algn="l"/>
                <a:tab pos="6008370" algn="l"/>
                <a:tab pos="7656195" algn="l"/>
              </a:tabLst>
            </a:pP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Now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if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you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observe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Payload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Mass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Vs.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scatter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point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chart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you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will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find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VAFB-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SLC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	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launchsite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there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are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no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	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rockets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	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launched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	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heavypayload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mass(greater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than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10000).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00476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20" dirty="0"/>
              <a:t>Payload</a:t>
            </a:r>
            <a:r>
              <a:rPr b="1" spc="-110" dirty="0"/>
              <a:t> </a:t>
            </a:r>
            <a:r>
              <a:rPr b="1" spc="-100" dirty="0"/>
              <a:t>vs.</a:t>
            </a:r>
            <a:r>
              <a:rPr b="1" spc="-110" dirty="0"/>
              <a:t> </a:t>
            </a:r>
            <a:r>
              <a:rPr b="1" spc="-130" dirty="0"/>
              <a:t>Launch</a:t>
            </a:r>
            <a:r>
              <a:rPr b="1" spc="-105" dirty="0"/>
              <a:t> </a:t>
            </a:r>
            <a:r>
              <a:rPr b="1" spc="-7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781" y="1387094"/>
            <a:ext cx="11234039" cy="22012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1126"/>
            <a:ext cx="2540635" cy="3460563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Summary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Introduction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Methodology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Results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Conclusion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Appendix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2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69507" y="1651254"/>
            <a:ext cx="4726305" cy="3736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Based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on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bar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chart,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orbits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with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highest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rates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are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ISS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LEO.</a:t>
            </a:r>
            <a:r>
              <a:rPr sz="2200" spc="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These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orbits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show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significantly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higher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average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rates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compared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others,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indicating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that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launches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targeting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ISS</a:t>
            </a:r>
            <a:r>
              <a:rPr sz="2200" spc="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LEO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are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more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likely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result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successful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landings.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contrast,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orbits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such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as </a:t>
            </a:r>
            <a:r>
              <a:rPr sz="2200" spc="-2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1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GEO</a:t>
            </a:r>
            <a:r>
              <a:rPr sz="2200" spc="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have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lower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 rates.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7616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54" dirty="0"/>
              <a:t>Success</a:t>
            </a:r>
            <a:r>
              <a:rPr b="1" spc="30" dirty="0"/>
              <a:t> </a:t>
            </a:r>
            <a:r>
              <a:rPr b="1" spc="-170" dirty="0"/>
              <a:t>Rate</a:t>
            </a:r>
            <a:r>
              <a:rPr b="1" spc="5" dirty="0"/>
              <a:t> </a:t>
            </a:r>
            <a:r>
              <a:rPr b="1" spc="-95" dirty="0"/>
              <a:t>vs.</a:t>
            </a:r>
            <a:r>
              <a:rPr b="1" spc="5" dirty="0"/>
              <a:t> </a:t>
            </a:r>
            <a:r>
              <a:rPr b="1" dirty="0"/>
              <a:t>Orbit</a:t>
            </a:r>
            <a:r>
              <a:rPr b="1" spc="25" dirty="0"/>
              <a:t> </a:t>
            </a:r>
            <a:r>
              <a:rPr b="1" spc="-15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634540"/>
            <a:ext cx="5457825" cy="4391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611115"/>
            <a:ext cx="1034605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You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can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observe</a:t>
            </a:r>
            <a:r>
              <a:rPr sz="2200" spc="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that in the </a:t>
            </a:r>
            <a:r>
              <a:rPr sz="2200" spc="-1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LEO</a:t>
            </a:r>
            <a:r>
              <a:rPr sz="2200" spc="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orbit,</a:t>
            </a:r>
            <a:r>
              <a:rPr sz="2200" spc="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</a:t>
            </a:r>
            <a:r>
              <a:rPr sz="2200" spc="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seems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to</a:t>
            </a:r>
            <a:r>
              <a:rPr sz="22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be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related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to the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number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flights.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Conversely,</a:t>
            </a:r>
            <a:r>
              <a:rPr sz="22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GTO</a:t>
            </a:r>
            <a:r>
              <a:rPr sz="2200" spc="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orbit,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there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appears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be no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relationship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between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flight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number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87522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/>
              <a:t>Flight</a:t>
            </a:r>
            <a:r>
              <a:rPr b="1" spc="-50" dirty="0"/>
              <a:t> </a:t>
            </a:r>
            <a:r>
              <a:rPr b="1" spc="-90" dirty="0"/>
              <a:t>Number</a:t>
            </a:r>
            <a:r>
              <a:rPr b="1" spc="-55" dirty="0"/>
              <a:t> </a:t>
            </a:r>
            <a:r>
              <a:rPr b="1" spc="-100" dirty="0"/>
              <a:t>vs.</a:t>
            </a:r>
            <a:r>
              <a:rPr b="1" spc="-65" dirty="0"/>
              <a:t> </a:t>
            </a:r>
            <a:r>
              <a:rPr b="1" dirty="0"/>
              <a:t>Orbit</a:t>
            </a:r>
            <a:r>
              <a:rPr b="1" spc="-50" dirty="0"/>
              <a:t> </a:t>
            </a:r>
            <a:r>
              <a:rPr b="1" spc="-13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932" y="1683511"/>
            <a:ext cx="10940160" cy="214718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626102"/>
            <a:ext cx="10088880" cy="1467068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41300" marR="5080" indent="-228600">
              <a:lnSpc>
                <a:spcPts val="1820"/>
              </a:lnSpc>
              <a:spcBef>
                <a:spcPts val="540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With</a:t>
            </a:r>
            <a:r>
              <a:rPr sz="19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heavy</a:t>
            </a:r>
            <a:r>
              <a:rPr sz="19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payloads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successful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landing</a:t>
            </a:r>
            <a:r>
              <a:rPr sz="19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</a:t>
            </a:r>
            <a:r>
              <a:rPr sz="19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positive</a:t>
            </a:r>
            <a:r>
              <a:rPr sz="19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</a:t>
            </a:r>
            <a:r>
              <a:rPr sz="19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rate</a:t>
            </a:r>
            <a:r>
              <a:rPr sz="19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are</a:t>
            </a:r>
            <a:r>
              <a:rPr sz="19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more</a:t>
            </a:r>
            <a:r>
              <a:rPr sz="19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19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Polar,LEO</a:t>
            </a:r>
            <a:r>
              <a:rPr sz="19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 </a:t>
            </a:r>
            <a:r>
              <a:rPr sz="19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ISS.</a:t>
            </a:r>
            <a:endParaRPr sz="19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ts val="2050"/>
              </a:lnSpc>
              <a:spcBef>
                <a:spcPts val="965"/>
              </a:spcBef>
              <a:buFont typeface="Arial"/>
              <a:buChar char="•"/>
              <a:tabLst>
                <a:tab pos="240665" algn="l"/>
              </a:tabLst>
            </a:pPr>
            <a:r>
              <a:rPr sz="19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However,</a:t>
            </a:r>
            <a:r>
              <a:rPr sz="19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19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GTO,</a:t>
            </a:r>
            <a:r>
              <a:rPr sz="1900" spc="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it's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difficult</a:t>
            </a:r>
            <a:r>
              <a:rPr sz="1900" spc="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19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distinguish</a:t>
            </a:r>
            <a:r>
              <a:rPr sz="1900" spc="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between</a:t>
            </a:r>
            <a:r>
              <a:rPr sz="19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successful</a:t>
            </a:r>
            <a:r>
              <a:rPr sz="1900" spc="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19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unsuccessful</a:t>
            </a:r>
            <a:r>
              <a:rPr sz="1900" spc="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landings</a:t>
            </a:r>
            <a:r>
              <a:rPr sz="1900" spc="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as</a:t>
            </a:r>
            <a:endParaRPr sz="1900" dirty="0">
              <a:latin typeface="Bookman Old Style" panose="02050604050505020204" pitchFamily="18" charset="0"/>
              <a:cs typeface="Microsoft Sans Serif"/>
            </a:endParaRPr>
          </a:p>
          <a:p>
            <a:pPr marL="241300">
              <a:lnSpc>
                <a:spcPts val="2050"/>
              </a:lnSpc>
            </a:pP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both</a:t>
            </a:r>
            <a:r>
              <a:rPr sz="19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outcomes</a:t>
            </a:r>
            <a:r>
              <a:rPr sz="19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are </a:t>
            </a:r>
            <a:r>
              <a:rPr sz="19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present.</a:t>
            </a:r>
            <a:endParaRPr sz="19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9140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20" dirty="0"/>
              <a:t>Payload</a:t>
            </a:r>
            <a:r>
              <a:rPr b="1" spc="-65" dirty="0"/>
              <a:t> </a:t>
            </a:r>
            <a:r>
              <a:rPr b="1" spc="-100" dirty="0"/>
              <a:t>vs.</a:t>
            </a:r>
            <a:r>
              <a:rPr b="1" spc="-70" dirty="0"/>
              <a:t> </a:t>
            </a:r>
            <a:r>
              <a:rPr b="1" dirty="0"/>
              <a:t>Orbit</a:t>
            </a:r>
            <a:r>
              <a:rPr b="1" spc="-45" dirty="0"/>
              <a:t> </a:t>
            </a:r>
            <a:r>
              <a:rPr b="1" spc="-13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251" y="1830958"/>
            <a:ext cx="10907522" cy="21407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22</a:t>
            </a:fld>
            <a:endParaRPr spc="4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38970" y="1475359"/>
            <a:ext cx="2197735" cy="23820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you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can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observe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that</a:t>
            </a:r>
            <a:r>
              <a:rPr sz="22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sucess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rate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since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2013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kept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increasing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till</a:t>
            </a:r>
            <a:r>
              <a:rPr sz="2200" spc="2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2020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30" dirty="0"/>
              <a:t>Launch</a:t>
            </a:r>
            <a:r>
              <a:rPr b="1" spc="-40" dirty="0"/>
              <a:t> </a:t>
            </a:r>
            <a:r>
              <a:rPr b="1" spc="-270" dirty="0"/>
              <a:t>Success</a:t>
            </a:r>
            <a:r>
              <a:rPr b="1" spc="20" dirty="0"/>
              <a:t> </a:t>
            </a:r>
            <a:r>
              <a:rPr b="1" spc="-114" dirty="0"/>
              <a:t>Yearly</a:t>
            </a:r>
            <a:r>
              <a:rPr b="1" spc="-30" dirty="0"/>
              <a:t> </a:t>
            </a:r>
            <a:r>
              <a:rPr b="1" spc="-9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478" y="1339621"/>
            <a:ext cx="8115300" cy="52673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23</a:t>
            </a:fld>
            <a:endParaRPr spc="4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825688"/>
            <a:ext cx="9745599" cy="4351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472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/>
              <a:t>All</a:t>
            </a:r>
            <a:r>
              <a:rPr b="1" spc="-90" dirty="0"/>
              <a:t> </a:t>
            </a:r>
            <a:r>
              <a:rPr b="1" spc="-130" dirty="0"/>
              <a:t>Launch</a:t>
            </a:r>
            <a:r>
              <a:rPr b="1" spc="-75" dirty="0"/>
              <a:t> </a:t>
            </a:r>
            <a:r>
              <a:rPr b="1" spc="-50" dirty="0"/>
              <a:t>Site</a:t>
            </a:r>
            <a:r>
              <a:rPr b="1" spc="-80" dirty="0"/>
              <a:t> </a:t>
            </a:r>
            <a:r>
              <a:rPr b="1" spc="-204" dirty="0"/>
              <a:t>Names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24</a:t>
            </a:fld>
            <a:endParaRPr spc="4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825688"/>
            <a:ext cx="9745598" cy="43512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30" dirty="0"/>
              <a:t>Launch</a:t>
            </a:r>
            <a:r>
              <a:rPr b="1" spc="-75" dirty="0"/>
              <a:t> </a:t>
            </a:r>
            <a:r>
              <a:rPr b="1" spc="-50" dirty="0"/>
              <a:t>Site</a:t>
            </a:r>
            <a:r>
              <a:rPr b="1" spc="-65" dirty="0"/>
              <a:t> </a:t>
            </a:r>
            <a:r>
              <a:rPr b="1" spc="-204" dirty="0"/>
              <a:t>Names</a:t>
            </a:r>
            <a:r>
              <a:rPr b="1" spc="-45" dirty="0"/>
              <a:t> </a:t>
            </a:r>
            <a:r>
              <a:rPr b="1" spc="-55" dirty="0"/>
              <a:t>Begin</a:t>
            </a:r>
            <a:r>
              <a:rPr b="1" spc="-65" dirty="0"/>
              <a:t> </a:t>
            </a:r>
            <a:r>
              <a:rPr b="1" dirty="0"/>
              <a:t>with</a:t>
            </a:r>
            <a:r>
              <a:rPr b="1" spc="-60" dirty="0"/>
              <a:t> </a:t>
            </a:r>
            <a:r>
              <a:rPr b="1" spc="-280" dirty="0"/>
              <a:t>'CCA'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825625"/>
            <a:ext cx="9745599" cy="20496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8" y="417703"/>
            <a:ext cx="65424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35" dirty="0"/>
              <a:t>Total</a:t>
            </a:r>
            <a:r>
              <a:rPr b="1" spc="-170" dirty="0"/>
              <a:t> </a:t>
            </a:r>
            <a:r>
              <a:rPr b="1" spc="-120" dirty="0"/>
              <a:t>Payload</a:t>
            </a:r>
            <a:r>
              <a:rPr b="1" spc="-125" dirty="0"/>
              <a:t> </a:t>
            </a:r>
            <a:r>
              <a:rPr b="1" spc="-195" dirty="0"/>
              <a:t>Mass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825625"/>
            <a:ext cx="9745599" cy="18755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5" dirty="0"/>
              <a:t>Average</a:t>
            </a:r>
            <a:r>
              <a:rPr b="1" spc="-90" dirty="0"/>
              <a:t> </a:t>
            </a:r>
            <a:r>
              <a:rPr b="1" spc="-114" dirty="0"/>
              <a:t>Payload</a:t>
            </a:r>
            <a:r>
              <a:rPr b="1" spc="-45" dirty="0"/>
              <a:t> </a:t>
            </a:r>
            <a:r>
              <a:rPr b="1" spc="-204" dirty="0"/>
              <a:t>Mass</a:t>
            </a:r>
            <a:r>
              <a:rPr b="1" spc="-40" dirty="0"/>
              <a:t> </a:t>
            </a:r>
            <a:r>
              <a:rPr b="1" dirty="0"/>
              <a:t>by</a:t>
            </a:r>
            <a:r>
              <a:rPr b="1" spc="-60" dirty="0"/>
              <a:t> </a:t>
            </a:r>
            <a:r>
              <a:rPr b="1" dirty="0"/>
              <a:t>F9</a:t>
            </a:r>
            <a:r>
              <a:rPr b="1" spc="-65" dirty="0"/>
              <a:t> </a:t>
            </a:r>
            <a:r>
              <a:rPr b="1" spc="-20" dirty="0"/>
              <a:t>v1.1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825688"/>
            <a:ext cx="9745598" cy="43512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8" y="417703"/>
            <a:ext cx="105048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dirty="0"/>
              <a:t>First</a:t>
            </a:r>
            <a:r>
              <a:rPr b="1" spc="-170" dirty="0"/>
              <a:t> Successful</a:t>
            </a:r>
            <a:r>
              <a:rPr b="1" spc="-80" dirty="0"/>
              <a:t> </a:t>
            </a:r>
            <a:r>
              <a:rPr b="1" spc="-75" dirty="0"/>
              <a:t>Ground</a:t>
            </a:r>
            <a:r>
              <a:rPr b="1" spc="-125" dirty="0"/>
              <a:t> </a:t>
            </a:r>
            <a:r>
              <a:rPr b="1" spc="-50" dirty="0"/>
              <a:t>Landing</a:t>
            </a:r>
            <a:r>
              <a:rPr b="1" spc="-120" dirty="0"/>
              <a:t> </a:t>
            </a:r>
            <a:r>
              <a:rPr b="1" spc="-50" dirty="0"/>
              <a:t>Date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825688"/>
            <a:ext cx="9745599" cy="4351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907223"/>
          </a:xfrm>
          <a:prstGeom prst="rect">
            <a:avLst/>
          </a:prstGeom>
        </p:spPr>
        <p:txBody>
          <a:bodyPr vert="horz" wrap="square" lIns="0" tIns="1364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114" dirty="0"/>
              <a:t>Successful</a:t>
            </a:r>
            <a:r>
              <a:rPr sz="2500" b="1" spc="-30" dirty="0"/>
              <a:t> </a:t>
            </a:r>
            <a:r>
              <a:rPr sz="2500" b="1" spc="-25" dirty="0"/>
              <a:t>Drone</a:t>
            </a:r>
            <a:r>
              <a:rPr sz="2500" b="1" spc="-60" dirty="0"/>
              <a:t> </a:t>
            </a:r>
            <a:r>
              <a:rPr sz="2500" b="1" spc="-50" dirty="0"/>
              <a:t>Ship</a:t>
            </a:r>
            <a:r>
              <a:rPr sz="2500" b="1" spc="-55" dirty="0"/>
              <a:t> </a:t>
            </a:r>
            <a:r>
              <a:rPr sz="2500" b="1" spc="-20" dirty="0"/>
              <a:t>Landing</a:t>
            </a:r>
            <a:r>
              <a:rPr sz="2500" b="1" spc="-40" dirty="0"/>
              <a:t> </a:t>
            </a:r>
            <a:r>
              <a:rPr sz="2500" b="1" dirty="0"/>
              <a:t>with</a:t>
            </a:r>
            <a:r>
              <a:rPr sz="2500" b="1" spc="-45" dirty="0"/>
              <a:t> </a:t>
            </a:r>
            <a:r>
              <a:rPr sz="2500" b="1" spc="-85" dirty="0"/>
              <a:t>Payload</a:t>
            </a:r>
            <a:r>
              <a:rPr sz="2500" b="1" spc="-55" dirty="0"/>
              <a:t> </a:t>
            </a:r>
            <a:r>
              <a:rPr sz="2500" b="1" spc="-35" dirty="0"/>
              <a:t>between</a:t>
            </a:r>
            <a:r>
              <a:rPr sz="2500" b="1" spc="-40" dirty="0"/>
              <a:t> </a:t>
            </a:r>
            <a:r>
              <a:rPr sz="2500" b="1" spc="110" dirty="0"/>
              <a:t>4000</a:t>
            </a:r>
            <a:r>
              <a:rPr sz="2500" b="1" spc="-55" dirty="0"/>
              <a:t> </a:t>
            </a:r>
            <a:r>
              <a:rPr sz="2500" b="1" dirty="0"/>
              <a:t>and</a:t>
            </a:r>
            <a:r>
              <a:rPr sz="2500" b="1" spc="-65" dirty="0"/>
              <a:t> </a:t>
            </a:r>
            <a:r>
              <a:rPr sz="2500" b="1" spc="90" dirty="0"/>
              <a:t>6000</a:t>
            </a:r>
            <a:endParaRPr sz="2500" b="1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2522880"/>
            <a:ext cx="3514090" cy="1388201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Summary</a:t>
            </a:r>
            <a:r>
              <a:rPr sz="2200" spc="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of</a:t>
            </a:r>
            <a:r>
              <a:rPr sz="2200" spc="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methodologies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Summary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of</a:t>
            </a:r>
            <a:r>
              <a:rPr sz="22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all</a:t>
            </a:r>
            <a:r>
              <a:rPr sz="22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results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3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11509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45" dirty="0"/>
              <a:t>Executive</a:t>
            </a:r>
            <a:r>
              <a:rPr b="1" spc="-60" dirty="0"/>
              <a:t> </a:t>
            </a:r>
            <a:r>
              <a:rPr b="1" spc="-17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825625"/>
            <a:ext cx="9745599" cy="20714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83445" cy="966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b="1" spc="-30" dirty="0"/>
              <a:t>Total</a:t>
            </a:r>
            <a:r>
              <a:rPr sz="3100" b="1" spc="-114" dirty="0"/>
              <a:t> </a:t>
            </a:r>
            <a:r>
              <a:rPr sz="3100" b="1" spc="-55" dirty="0"/>
              <a:t>Number</a:t>
            </a:r>
            <a:r>
              <a:rPr sz="3100" b="1" spc="-100" dirty="0"/>
              <a:t> </a:t>
            </a:r>
            <a:r>
              <a:rPr sz="3100" b="1" dirty="0"/>
              <a:t>of</a:t>
            </a:r>
            <a:r>
              <a:rPr sz="3100" b="1" spc="-110" dirty="0"/>
              <a:t> </a:t>
            </a:r>
            <a:r>
              <a:rPr sz="3100" b="1" spc="-140" dirty="0"/>
              <a:t>Successful</a:t>
            </a:r>
            <a:r>
              <a:rPr sz="3100" b="1" spc="-65" dirty="0"/>
              <a:t> </a:t>
            </a:r>
            <a:r>
              <a:rPr sz="3100" b="1" dirty="0"/>
              <a:t>and</a:t>
            </a:r>
            <a:r>
              <a:rPr sz="3100" b="1" spc="-105" dirty="0"/>
              <a:t> </a:t>
            </a:r>
            <a:r>
              <a:rPr sz="3100" b="1" spc="-55" dirty="0"/>
              <a:t>Failure</a:t>
            </a:r>
            <a:r>
              <a:rPr sz="3100" b="1" spc="-90" dirty="0"/>
              <a:t> </a:t>
            </a:r>
            <a:r>
              <a:rPr sz="3100" b="1" spc="-50" dirty="0"/>
              <a:t>Mission</a:t>
            </a:r>
            <a:r>
              <a:rPr sz="3100" b="1" spc="-85" dirty="0"/>
              <a:t> </a:t>
            </a:r>
            <a:r>
              <a:rPr sz="3100" b="1" spc="-75" dirty="0"/>
              <a:t>Outcomes</a:t>
            </a:r>
            <a:endParaRPr sz="3100" b="1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825688"/>
            <a:ext cx="9745598" cy="43512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70" dirty="0"/>
              <a:t>Boosters</a:t>
            </a:r>
            <a:r>
              <a:rPr b="1" spc="-150" dirty="0"/>
              <a:t> </a:t>
            </a:r>
            <a:r>
              <a:rPr b="1" spc="-80" dirty="0"/>
              <a:t>Carried</a:t>
            </a:r>
            <a:r>
              <a:rPr b="1" spc="-125" dirty="0"/>
              <a:t> </a:t>
            </a:r>
            <a:r>
              <a:rPr b="1" spc="-130" dirty="0"/>
              <a:t>Maximum</a:t>
            </a:r>
            <a:r>
              <a:rPr b="1" spc="-114" dirty="0"/>
              <a:t> </a:t>
            </a:r>
            <a:r>
              <a:rPr b="1" spc="-120" dirty="0"/>
              <a:t>Payload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825625"/>
            <a:ext cx="9745599" cy="28334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82188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165" dirty="0"/>
              <a:t>2015</a:t>
            </a:r>
            <a:r>
              <a:rPr b="1" spc="25" dirty="0"/>
              <a:t> </a:t>
            </a:r>
            <a:r>
              <a:rPr b="1" spc="-130" dirty="0"/>
              <a:t>Launch</a:t>
            </a:r>
            <a:r>
              <a:rPr b="1" spc="20" dirty="0"/>
              <a:t> </a:t>
            </a:r>
            <a:r>
              <a:rPr b="1" spc="-160" dirty="0"/>
              <a:t>Records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825688"/>
            <a:ext cx="9745598" cy="43512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968521"/>
          </a:xfrm>
          <a:prstGeom prst="rect">
            <a:avLst/>
          </a:prstGeom>
        </p:spPr>
        <p:txBody>
          <a:bodyPr vert="horz" wrap="square" lIns="0" tIns="1057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75" dirty="0"/>
              <a:t>Rank</a:t>
            </a:r>
            <a:r>
              <a:rPr sz="2800" b="1" spc="-15" dirty="0"/>
              <a:t> </a:t>
            </a:r>
            <a:r>
              <a:rPr sz="2800" b="1" spc="-35" dirty="0"/>
              <a:t>Landing</a:t>
            </a:r>
            <a:r>
              <a:rPr sz="2800" b="1" spc="-60" dirty="0"/>
              <a:t> </a:t>
            </a:r>
            <a:r>
              <a:rPr sz="2800" b="1" spc="-95" dirty="0"/>
              <a:t>Outcomes</a:t>
            </a:r>
            <a:r>
              <a:rPr sz="2800" b="1" spc="-45" dirty="0"/>
              <a:t> </a:t>
            </a:r>
            <a:r>
              <a:rPr sz="2800" b="1" spc="-80" dirty="0"/>
              <a:t>Between</a:t>
            </a:r>
            <a:r>
              <a:rPr sz="2800" b="1" spc="-60" dirty="0"/>
              <a:t> </a:t>
            </a:r>
            <a:r>
              <a:rPr sz="2800" b="1" spc="100" dirty="0"/>
              <a:t>2010-</a:t>
            </a:r>
            <a:r>
              <a:rPr sz="2800" b="1" spc="80" dirty="0"/>
              <a:t>06-</a:t>
            </a:r>
            <a:r>
              <a:rPr sz="2800" b="1" spc="125" dirty="0"/>
              <a:t>04</a:t>
            </a:r>
            <a:r>
              <a:rPr sz="2800" b="1" spc="-70" dirty="0"/>
              <a:t> </a:t>
            </a:r>
            <a:r>
              <a:rPr sz="2800" b="1" dirty="0"/>
              <a:t>and</a:t>
            </a:r>
            <a:r>
              <a:rPr sz="2800" b="1" spc="-50" dirty="0"/>
              <a:t> </a:t>
            </a:r>
            <a:r>
              <a:rPr sz="2800" b="1" spc="100" dirty="0"/>
              <a:t>2017-</a:t>
            </a:r>
            <a:r>
              <a:rPr sz="2800" b="1" spc="80" dirty="0"/>
              <a:t>03-</a:t>
            </a:r>
            <a:r>
              <a:rPr sz="2800" b="1" spc="100" dirty="0"/>
              <a:t>20</a:t>
            </a:r>
            <a:endParaRPr sz="2800" b="1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127115" cy="11509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0" dirty="0"/>
              <a:t>Mark</a:t>
            </a:r>
            <a:r>
              <a:rPr b="1" spc="-200" dirty="0"/>
              <a:t> </a:t>
            </a:r>
            <a:r>
              <a:rPr b="1" dirty="0"/>
              <a:t>all</a:t>
            </a:r>
            <a:r>
              <a:rPr b="1" spc="-85" dirty="0"/>
              <a:t> launch</a:t>
            </a:r>
            <a:r>
              <a:rPr b="1" spc="-75" dirty="0"/>
              <a:t> </a:t>
            </a:r>
            <a:r>
              <a:rPr b="1" spc="-20" dirty="0"/>
              <a:t>sites</a:t>
            </a:r>
            <a:r>
              <a:rPr b="1" spc="-70" dirty="0"/>
              <a:t> </a:t>
            </a:r>
            <a:r>
              <a:rPr b="1" dirty="0"/>
              <a:t>on</a:t>
            </a:r>
            <a:r>
              <a:rPr b="1" spc="-85" dirty="0"/>
              <a:t> </a:t>
            </a:r>
            <a:r>
              <a:rPr b="1" spc="-270" dirty="0"/>
              <a:t>a</a:t>
            </a:r>
            <a:r>
              <a:rPr b="1" spc="20" dirty="0"/>
              <a:t> </a:t>
            </a:r>
            <a:r>
              <a:rPr b="1" spc="-75" dirty="0"/>
              <a:t>map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8491" y="1524469"/>
            <a:ext cx="8508619" cy="495363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35</a:t>
            </a:fld>
            <a:endParaRPr spc="4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825688"/>
            <a:ext cx="9745598" cy="435127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754870" cy="11509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20" dirty="0"/>
              <a:t>Success/failed</a:t>
            </a:r>
            <a:r>
              <a:rPr b="1" spc="-5" dirty="0"/>
              <a:t> </a:t>
            </a:r>
            <a:r>
              <a:rPr b="1" spc="-125" dirty="0"/>
              <a:t>launches</a:t>
            </a:r>
            <a:r>
              <a:rPr b="1" spc="-20" dirty="0"/>
              <a:t> </a:t>
            </a:r>
            <a:r>
              <a:rPr b="1" dirty="0"/>
              <a:t>for</a:t>
            </a:r>
            <a:r>
              <a:rPr b="1" spc="-35" dirty="0"/>
              <a:t> </a:t>
            </a:r>
            <a:r>
              <a:rPr b="1" spc="-150" dirty="0"/>
              <a:t>each</a:t>
            </a:r>
            <a:r>
              <a:rPr b="1" spc="-35" dirty="0"/>
              <a:t> </a:t>
            </a:r>
            <a:r>
              <a:rPr b="1" dirty="0"/>
              <a:t>site</a:t>
            </a:r>
            <a:r>
              <a:rPr b="1" spc="-35" dirty="0"/>
              <a:t> </a:t>
            </a:r>
            <a:r>
              <a:rPr b="1" dirty="0"/>
              <a:t>on</a:t>
            </a:r>
            <a:r>
              <a:rPr b="1" spc="-35" dirty="0"/>
              <a:t> </a:t>
            </a:r>
            <a:r>
              <a:rPr b="1" dirty="0"/>
              <a:t>the</a:t>
            </a:r>
            <a:r>
              <a:rPr b="1" spc="-30" dirty="0"/>
              <a:t> </a:t>
            </a:r>
            <a:r>
              <a:rPr b="1" spc="-60" dirty="0"/>
              <a:t>map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36</a:t>
            </a:fld>
            <a:endParaRPr spc="4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690687"/>
            <a:ext cx="8597772" cy="43148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11509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20" dirty="0"/>
              <a:t>Distances</a:t>
            </a:r>
            <a:r>
              <a:rPr b="1" spc="-70" dirty="0"/>
              <a:t> </a:t>
            </a:r>
            <a:r>
              <a:rPr b="1" spc="-50" dirty="0"/>
              <a:t>between</a:t>
            </a:r>
            <a:r>
              <a:rPr b="1" dirty="0"/>
              <a:t> </a:t>
            </a:r>
            <a:r>
              <a:rPr b="1" spc="-270" dirty="0"/>
              <a:t>a</a:t>
            </a:r>
            <a:r>
              <a:rPr b="1" spc="20" dirty="0"/>
              <a:t> </a:t>
            </a:r>
            <a:r>
              <a:rPr b="1" spc="-85" dirty="0"/>
              <a:t>launch</a:t>
            </a:r>
            <a:r>
              <a:rPr b="1" spc="-15" dirty="0"/>
              <a:t> </a:t>
            </a:r>
            <a:r>
              <a:rPr b="1" dirty="0"/>
              <a:t>site</a:t>
            </a:r>
            <a:r>
              <a:rPr b="1" spc="-25" dirty="0"/>
              <a:t> </a:t>
            </a:r>
            <a:r>
              <a:rPr b="1" spc="65" dirty="0"/>
              <a:t>to</a:t>
            </a:r>
            <a:r>
              <a:rPr b="1" spc="-30" dirty="0"/>
              <a:t> </a:t>
            </a:r>
            <a:r>
              <a:rPr b="1" dirty="0"/>
              <a:t>its</a:t>
            </a:r>
            <a:r>
              <a:rPr b="1" spc="-25" dirty="0"/>
              <a:t> </a:t>
            </a:r>
            <a:r>
              <a:rPr b="1" spc="-20" dirty="0"/>
              <a:t>proximities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37</a:t>
            </a:fld>
            <a:endParaRPr spc="4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17703"/>
            <a:ext cx="4361180" cy="11509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b="1" spc="-35" dirty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rPr>
              <a:t>Total</a:t>
            </a:r>
            <a:r>
              <a:rPr sz="3700" b="1" spc="-114" dirty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3700" b="1" spc="-120" dirty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rPr>
              <a:t>launches</a:t>
            </a:r>
            <a:r>
              <a:rPr sz="3700" b="1" spc="-100" dirty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3700" b="1" dirty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rPr>
              <a:t>by</a:t>
            </a:r>
            <a:r>
              <a:rPr sz="3700" b="1" spc="-110" dirty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3700" b="1" spc="-35" dirty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rPr>
              <a:t>site</a:t>
            </a:r>
            <a:endParaRPr sz="3700" b="1" dirty="0">
              <a:latin typeface="Bookman Old Style" panose="02050604050505020204" pitchFamily="18" charset="0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0013" y="1400555"/>
            <a:ext cx="3582035" cy="4354195"/>
            <a:chOff x="770013" y="1400555"/>
            <a:chExt cx="3582035" cy="4354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0013" y="1400555"/>
              <a:ext cx="3581908" cy="33818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3" y="4782464"/>
              <a:ext cx="1486154" cy="97168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749165" y="1901697"/>
            <a:ext cx="56324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pie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chart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displays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distribution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successful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launches </a:t>
            </a:r>
            <a:r>
              <a:rPr sz="1800" dirty="0">
                <a:latin typeface="Calibri"/>
                <a:cs typeface="Calibri"/>
              </a:rPr>
              <a:t>This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helps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identify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sites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have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highest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successes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success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rate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39</a:t>
            </a:fld>
            <a:endParaRPr spc="4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b="1" spc="-3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4</a:t>
            </a:fld>
            <a:endParaRPr spc="20" dirty="0"/>
          </a:p>
        </p:txBody>
      </p:sp>
      <p:sp>
        <p:nvSpPr>
          <p:cNvPr id="3" name="object 3"/>
          <p:cNvSpPr txBox="1"/>
          <p:nvPr/>
        </p:nvSpPr>
        <p:spPr>
          <a:xfrm>
            <a:off x="1037640" y="2359767"/>
            <a:ext cx="4440555" cy="1653658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3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Project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background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context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4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Problems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you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want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find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answers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70" dirty="0"/>
              <a:t>Success</a:t>
            </a:r>
            <a:r>
              <a:rPr b="1" spc="20" dirty="0"/>
              <a:t> </a:t>
            </a:r>
            <a:r>
              <a:rPr b="1" dirty="0"/>
              <a:t>vs</a:t>
            </a:r>
            <a:r>
              <a:rPr b="1" spc="-170" dirty="0"/>
              <a:t> </a:t>
            </a:r>
            <a:r>
              <a:rPr b="1" spc="-75" dirty="0"/>
              <a:t>Failure</a:t>
            </a:r>
            <a:r>
              <a:rPr b="1" spc="-15" dirty="0"/>
              <a:t> </a:t>
            </a:r>
            <a:r>
              <a:rPr b="1" dirty="0"/>
              <a:t>for</a:t>
            </a:r>
            <a:r>
              <a:rPr b="1" spc="-20" dirty="0"/>
              <a:t> </a:t>
            </a:r>
            <a:r>
              <a:rPr b="1" dirty="0"/>
              <a:t>site</a:t>
            </a:r>
            <a:r>
              <a:rPr b="1" spc="-15" dirty="0"/>
              <a:t> </a:t>
            </a:r>
            <a:r>
              <a:rPr b="1" spc="-409" dirty="0"/>
              <a:t>CCAFS</a:t>
            </a:r>
            <a:r>
              <a:rPr b="1" spc="125" dirty="0"/>
              <a:t> </a:t>
            </a:r>
            <a:r>
              <a:rPr b="1" spc="-305" dirty="0"/>
              <a:t>SLC-</a:t>
            </a:r>
            <a:r>
              <a:rPr b="1" spc="135" dirty="0"/>
              <a:t>40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51725" y="1286891"/>
            <a:ext cx="3562985" cy="3858260"/>
            <a:chOff x="751725" y="1286891"/>
            <a:chExt cx="3562985" cy="3858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1725" y="1286891"/>
              <a:ext cx="3562857" cy="32390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725" y="4525937"/>
              <a:ext cx="1057427" cy="61921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64159" rIns="0" bIns="0" rtlCol="0">
            <a:spAutoFit/>
          </a:bodyPr>
          <a:lstStyle/>
          <a:p>
            <a:pPr marL="3879850" marR="108585">
              <a:lnSpc>
                <a:spcPct val="100000"/>
              </a:lnSpc>
              <a:spcBef>
                <a:spcPts val="100"/>
              </a:spcBef>
            </a:pPr>
            <a:r>
              <a:rPr dirty="0"/>
              <a:t>By</a:t>
            </a:r>
            <a:r>
              <a:rPr spc="-55" dirty="0"/>
              <a:t> </a:t>
            </a:r>
            <a:r>
              <a:rPr dirty="0"/>
              <a:t>comparing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two,</a:t>
            </a:r>
            <a:r>
              <a:rPr spc="-45" dirty="0"/>
              <a:t> </a:t>
            </a:r>
            <a:r>
              <a:rPr dirty="0"/>
              <a:t>you</a:t>
            </a:r>
            <a:r>
              <a:rPr spc="-45" dirty="0"/>
              <a:t> </a:t>
            </a:r>
            <a:r>
              <a:rPr dirty="0"/>
              <a:t>can</a:t>
            </a:r>
            <a:r>
              <a:rPr spc="-30" dirty="0"/>
              <a:t> </a:t>
            </a:r>
            <a:r>
              <a:rPr dirty="0"/>
              <a:t>quickly</a:t>
            </a:r>
            <a:r>
              <a:rPr spc="-25" dirty="0"/>
              <a:t> </a:t>
            </a:r>
            <a:r>
              <a:rPr dirty="0"/>
              <a:t>see</a:t>
            </a:r>
            <a:r>
              <a:rPr spc="-5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reliability</a:t>
            </a:r>
            <a:r>
              <a:rPr spc="-30" dirty="0"/>
              <a:t> </a:t>
            </a:r>
            <a:r>
              <a:rPr spc="-25" dirty="0"/>
              <a:t>of </a:t>
            </a:r>
            <a:r>
              <a:rPr dirty="0"/>
              <a:t>launches</a:t>
            </a:r>
            <a:r>
              <a:rPr spc="-30" dirty="0"/>
              <a:t> </a:t>
            </a:r>
            <a:r>
              <a:rPr dirty="0"/>
              <a:t>from</a:t>
            </a:r>
            <a:r>
              <a:rPr spc="-45" dirty="0"/>
              <a:t> </a:t>
            </a:r>
            <a:r>
              <a:rPr dirty="0"/>
              <a:t>this</a:t>
            </a:r>
            <a:r>
              <a:rPr spc="-45" dirty="0"/>
              <a:t> </a:t>
            </a:r>
            <a:r>
              <a:rPr dirty="0"/>
              <a:t>site.</a:t>
            </a:r>
            <a:r>
              <a:rPr spc="-30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chart</a:t>
            </a:r>
            <a:r>
              <a:rPr spc="-40" dirty="0"/>
              <a:t> </a:t>
            </a:r>
            <a:r>
              <a:rPr dirty="0"/>
              <a:t>shows</a:t>
            </a:r>
            <a:r>
              <a:rPr spc="-50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dirty="0"/>
              <a:t>much</a:t>
            </a:r>
            <a:r>
              <a:rPr spc="-30" dirty="0"/>
              <a:t> </a:t>
            </a:r>
            <a:r>
              <a:rPr dirty="0"/>
              <a:t>larger</a:t>
            </a:r>
            <a:r>
              <a:rPr spc="-45" dirty="0"/>
              <a:t> </a:t>
            </a:r>
            <a:r>
              <a:rPr spc="-10" dirty="0"/>
              <a:t>portion </a:t>
            </a:r>
            <a:r>
              <a:rPr dirty="0"/>
              <a:t>for</a:t>
            </a:r>
            <a:r>
              <a:rPr spc="-45" dirty="0"/>
              <a:t> </a:t>
            </a:r>
            <a:r>
              <a:rPr dirty="0"/>
              <a:t>"Success“</a:t>
            </a:r>
            <a:r>
              <a:rPr spc="-45" dirty="0"/>
              <a:t> </a:t>
            </a:r>
            <a:r>
              <a:rPr dirty="0"/>
              <a:t>than</a:t>
            </a:r>
            <a:r>
              <a:rPr spc="-35" dirty="0"/>
              <a:t> </a:t>
            </a:r>
            <a:r>
              <a:rPr dirty="0"/>
              <a:t>other</a:t>
            </a:r>
            <a:r>
              <a:rPr spc="-30" dirty="0"/>
              <a:t> </a:t>
            </a:r>
            <a:r>
              <a:rPr dirty="0"/>
              <a:t>sites,</a:t>
            </a:r>
            <a:r>
              <a:rPr spc="-40" dirty="0"/>
              <a:t> </a:t>
            </a:r>
            <a:r>
              <a:rPr dirty="0"/>
              <a:t>meaning</a:t>
            </a:r>
            <a:r>
              <a:rPr spc="-30" dirty="0"/>
              <a:t> </a:t>
            </a:r>
            <a:r>
              <a:rPr dirty="0"/>
              <a:t>CCAFS</a:t>
            </a:r>
            <a:r>
              <a:rPr spc="-50" dirty="0"/>
              <a:t> </a:t>
            </a:r>
            <a:r>
              <a:rPr spc="-20" dirty="0"/>
              <a:t>SLC-</a:t>
            </a:r>
            <a:r>
              <a:rPr dirty="0"/>
              <a:t>40</a:t>
            </a:r>
            <a:r>
              <a:rPr spc="-35" dirty="0"/>
              <a:t> </a:t>
            </a:r>
            <a:r>
              <a:rPr dirty="0"/>
              <a:t>has</a:t>
            </a:r>
            <a:r>
              <a:rPr spc="-35" dirty="0"/>
              <a:t> </a:t>
            </a:r>
            <a:r>
              <a:rPr spc="-50" dirty="0"/>
              <a:t>a </a:t>
            </a:r>
            <a:r>
              <a:rPr dirty="0"/>
              <a:t>high</a:t>
            </a:r>
            <a:r>
              <a:rPr spc="-50" dirty="0"/>
              <a:t> </a:t>
            </a:r>
            <a:r>
              <a:rPr dirty="0"/>
              <a:t>success</a:t>
            </a:r>
            <a:r>
              <a:rPr spc="-55" dirty="0"/>
              <a:t> </a:t>
            </a:r>
            <a:r>
              <a:rPr spc="-20" dirty="0"/>
              <a:t>rate.</a:t>
            </a:r>
          </a:p>
          <a:p>
            <a:pPr marL="3879850">
              <a:lnSpc>
                <a:spcPct val="100000"/>
              </a:lnSpc>
              <a:spcBef>
                <a:spcPts val="2165"/>
              </a:spcBef>
            </a:pPr>
            <a:r>
              <a:rPr dirty="0"/>
              <a:t>This</a:t>
            </a:r>
            <a:r>
              <a:rPr spc="-45" dirty="0"/>
              <a:t> </a:t>
            </a:r>
            <a:r>
              <a:rPr spc="-10" dirty="0"/>
              <a:t>information</a:t>
            </a:r>
            <a:r>
              <a:rPr spc="-25" dirty="0"/>
              <a:t> </a:t>
            </a:r>
            <a:r>
              <a:rPr dirty="0"/>
              <a:t>helps</a:t>
            </a:r>
            <a:r>
              <a:rPr spc="-25" dirty="0"/>
              <a:t> </a:t>
            </a:r>
            <a:r>
              <a:rPr dirty="0"/>
              <a:t>identify</a:t>
            </a:r>
            <a:r>
              <a:rPr spc="-40" dirty="0"/>
              <a:t> </a:t>
            </a:r>
            <a:r>
              <a:rPr dirty="0"/>
              <a:t>how</a:t>
            </a:r>
            <a:r>
              <a:rPr spc="-20" dirty="0"/>
              <a:t> </a:t>
            </a:r>
            <a:r>
              <a:rPr dirty="0"/>
              <a:t>dependable</a:t>
            </a:r>
            <a:r>
              <a:rPr spc="-25" dirty="0"/>
              <a:t> </a:t>
            </a:r>
            <a:r>
              <a:rPr dirty="0"/>
              <a:t>the</a:t>
            </a:r>
            <a:r>
              <a:rPr spc="-25" dirty="0"/>
              <a:t> </a:t>
            </a:r>
            <a:r>
              <a:rPr dirty="0"/>
              <a:t>CCAFS</a:t>
            </a:r>
            <a:r>
              <a:rPr spc="-45" dirty="0"/>
              <a:t> </a:t>
            </a:r>
            <a:r>
              <a:rPr spc="-20" dirty="0"/>
              <a:t>SLC-</a:t>
            </a:r>
          </a:p>
          <a:p>
            <a:pPr marL="3879850">
              <a:lnSpc>
                <a:spcPct val="100000"/>
              </a:lnSpc>
            </a:pPr>
            <a:r>
              <a:rPr dirty="0"/>
              <a:t>40</a:t>
            </a:r>
            <a:r>
              <a:rPr spc="-45" dirty="0"/>
              <a:t> </a:t>
            </a:r>
            <a:r>
              <a:rPr dirty="0"/>
              <a:t>site</a:t>
            </a:r>
            <a:r>
              <a:rPr spc="-30" dirty="0"/>
              <a:t> </a:t>
            </a:r>
            <a:r>
              <a:rPr dirty="0"/>
              <a:t>is</a:t>
            </a:r>
            <a:r>
              <a:rPr spc="-40" dirty="0"/>
              <a:t> </a:t>
            </a:r>
            <a:r>
              <a:rPr dirty="0"/>
              <a:t>for</a:t>
            </a:r>
            <a:r>
              <a:rPr spc="-50" dirty="0"/>
              <a:t> </a:t>
            </a:r>
            <a:r>
              <a:rPr dirty="0"/>
              <a:t>launches</a:t>
            </a:r>
            <a:r>
              <a:rPr spc="-25" dirty="0"/>
              <a:t> </a:t>
            </a:r>
            <a:r>
              <a:rPr dirty="0"/>
              <a:t>compared</a:t>
            </a:r>
            <a:r>
              <a:rPr spc="-3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10" dirty="0"/>
              <a:t>others.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10504831" cy="105862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1" spc="-50" dirty="0"/>
              <a:t>Correlation</a:t>
            </a:r>
            <a:r>
              <a:rPr sz="3400" b="1" spc="-114" dirty="0"/>
              <a:t> </a:t>
            </a:r>
            <a:r>
              <a:rPr sz="3400" b="1" spc="-50" dirty="0"/>
              <a:t>between</a:t>
            </a:r>
            <a:r>
              <a:rPr sz="3400" b="1" spc="-65" dirty="0"/>
              <a:t> </a:t>
            </a:r>
            <a:r>
              <a:rPr sz="3400" b="1" spc="-105" dirty="0"/>
              <a:t>Payload</a:t>
            </a:r>
            <a:r>
              <a:rPr sz="3400" b="1" spc="-65" dirty="0"/>
              <a:t> </a:t>
            </a:r>
            <a:r>
              <a:rPr sz="3400" b="1" spc="-10" dirty="0"/>
              <a:t>and</a:t>
            </a:r>
            <a:r>
              <a:rPr sz="3400" b="1" spc="-75" dirty="0"/>
              <a:t> </a:t>
            </a:r>
            <a:r>
              <a:rPr sz="3400" b="1" spc="-225" dirty="0"/>
              <a:t>Success</a:t>
            </a:r>
            <a:r>
              <a:rPr sz="3400" b="1" dirty="0"/>
              <a:t> for</a:t>
            </a:r>
            <a:r>
              <a:rPr sz="3400" b="1" spc="-75" dirty="0"/>
              <a:t> </a:t>
            </a:r>
            <a:r>
              <a:rPr sz="3400" b="1" dirty="0"/>
              <a:t>All</a:t>
            </a:r>
            <a:r>
              <a:rPr sz="3400" b="1" spc="-65" dirty="0"/>
              <a:t> </a:t>
            </a:r>
            <a:r>
              <a:rPr sz="3400" b="1" spc="-30" dirty="0"/>
              <a:t>Sites</a:t>
            </a:r>
            <a:endParaRPr sz="3400" b="1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43278"/>
            <a:ext cx="12191999" cy="266928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7898" y="4850383"/>
            <a:ext cx="1013777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You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booster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versions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were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different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plot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helps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you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visually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check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heavier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lighter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payloads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more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likely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succeed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fail,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certain </a:t>
            </a:r>
            <a:r>
              <a:rPr sz="1800" dirty="0">
                <a:latin typeface="Calibri"/>
                <a:cs typeface="Calibri"/>
              </a:rPr>
              <a:t>booster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versions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perform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better.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66" y="2529700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303" y="0"/>
                </a:moveTo>
                <a:lnTo>
                  <a:pt x="0" y="0"/>
                </a:lnTo>
                <a:lnTo>
                  <a:pt x="0" y="369328"/>
                </a:lnTo>
                <a:lnTo>
                  <a:pt x="1058303" y="369328"/>
                </a:lnTo>
                <a:lnTo>
                  <a:pt x="1058303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06" y="2548254"/>
            <a:ext cx="87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37552" y="2098929"/>
            <a:ext cx="358330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All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models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performs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same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on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accuracy.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848969" y="417652"/>
            <a:ext cx="4533265" cy="11509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90" dirty="0"/>
              <a:t>Classification</a:t>
            </a:r>
            <a:r>
              <a:rPr b="1" spc="-130" dirty="0"/>
              <a:t> </a:t>
            </a:r>
            <a:r>
              <a:rPr b="1" spc="-15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013" y="1990394"/>
            <a:ext cx="5873496" cy="39950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43</a:t>
            </a:fld>
            <a:endParaRPr spc="4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88507" y="2074291"/>
            <a:ext cx="3799204" cy="27206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confusion</a:t>
            </a:r>
            <a:r>
              <a:rPr sz="2200" spc="-1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matrix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shows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accurately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identifies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all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actual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landings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but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occasionally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predicts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when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there 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was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none.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There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are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no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missed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landings,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but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some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false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alarms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landings.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11509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05" dirty="0"/>
              <a:t>Confusion</a:t>
            </a:r>
            <a:r>
              <a:rPr b="1" spc="-85" dirty="0"/>
              <a:t> </a:t>
            </a:r>
            <a:r>
              <a:rPr b="1" spc="-4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021" y="1796249"/>
            <a:ext cx="5048250" cy="43338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91664"/>
            <a:ext cx="10045700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We</a:t>
            </a:r>
            <a:r>
              <a:rPr sz="2200" spc="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built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compared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four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machine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learning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models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predict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Falcon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9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first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stage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landings.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After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preparation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hyperparameter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tuning,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all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models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performed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reasonably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well,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with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some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differences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accuracy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recall.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best- performing</a:t>
            </a:r>
            <a:r>
              <a:rPr sz="2200" spc="-114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was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identified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test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metrics.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This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workflow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highlights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value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of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selection,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tuning,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thorough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evaluation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predictive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analytics tasks.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135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76170"/>
            <a:ext cx="9493250" cy="136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Include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any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relevant</a:t>
            </a:r>
            <a:r>
              <a:rPr sz="2200" spc="-114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assets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like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Python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code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snippets,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queries,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charts,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Notebook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outputs,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sets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you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may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have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created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during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this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project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46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11509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70" dirty="0"/>
              <a:t>Appendix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2976"/>
            <a:ext cx="14859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Bookman Old Style" panose="02050604050505020204" pitchFamily="18" charset="0"/>
                <a:cs typeface="Microsoft Sans Serif"/>
              </a:rPr>
              <a:t>5</a:t>
            </a:r>
            <a:endParaRPr sz="16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4" y="2812783"/>
            <a:ext cx="1058545" cy="369570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111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Bookman Old Style" panose="02050604050505020204" pitchFamily="18" charset="0"/>
                <a:cs typeface="Microsoft Sans Serif"/>
              </a:rPr>
              <a:t>6</a:t>
            </a:r>
            <a:endParaRPr sz="16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48969" y="1418615"/>
            <a:ext cx="9810750" cy="2603918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85" dirty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Bookman Old Style" panose="02050604050505020204" pitchFamily="18" charset="0"/>
                <a:cs typeface="Microsoft Sans Serif"/>
              </a:rPr>
              <a:t> Summary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collection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methodology: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2200" spc="-10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wrangling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exploratory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analysis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visualization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SQL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Perform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interactive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visual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analytics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using</a:t>
            </a:r>
            <a:r>
              <a:rPr sz="22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Folium</a:t>
            </a:r>
            <a:r>
              <a:rPr sz="2200" spc="-1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Plotly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Dash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4388" y="4343400"/>
            <a:ext cx="6710680" cy="11150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Perform</a:t>
            </a:r>
            <a:r>
              <a:rPr sz="20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predictive</a:t>
            </a:r>
            <a:r>
              <a:rPr sz="20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analysis</a:t>
            </a:r>
            <a:r>
              <a:rPr sz="20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using</a:t>
            </a:r>
            <a:r>
              <a:rPr sz="20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classification</a:t>
            </a:r>
            <a:r>
              <a:rPr sz="20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models</a:t>
            </a:r>
            <a:endParaRPr sz="2000" dirty="0">
              <a:latin typeface="Bookman Old Style" panose="02050604050505020204" pitchFamily="18" charset="0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20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How</a:t>
            </a:r>
            <a:r>
              <a:rPr sz="2000" spc="-40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000" spc="-50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build,</a:t>
            </a:r>
            <a:r>
              <a:rPr sz="2000" spc="-15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tune,</a:t>
            </a:r>
            <a:r>
              <a:rPr sz="2000" spc="-30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50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evaluate</a:t>
            </a:r>
            <a:r>
              <a:rPr sz="2000" spc="-15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45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classification</a:t>
            </a:r>
            <a:r>
              <a:rPr sz="2000" spc="-10" dirty="0">
                <a:solidFill>
                  <a:srgbClr val="767070"/>
                </a:solidFill>
                <a:latin typeface="Bookman Old Style" panose="02050604050505020204" pitchFamily="18" charset="0"/>
                <a:cs typeface="Microsoft Sans Serif"/>
              </a:rPr>
              <a:t> models</a:t>
            </a:r>
            <a:endParaRPr sz="20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5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10354945" cy="272061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was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collected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by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making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requests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SpaceX</a:t>
            </a:r>
            <a:r>
              <a:rPr sz="2200" spc="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API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retrieve</a:t>
            </a:r>
            <a:r>
              <a:rPr sz="22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information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about</a:t>
            </a:r>
            <a:r>
              <a:rPr sz="2200" spc="-1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past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launches.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initial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dataset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included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basic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details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various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IDs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referencing</a:t>
            </a:r>
            <a:r>
              <a:rPr sz="2200" spc="-1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related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information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(such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as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rocket,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payload,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launchpad,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core).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Additional</a:t>
            </a:r>
            <a:r>
              <a:rPr sz="2200" spc="-1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API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calls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were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made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using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these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IDs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gather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more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detailed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attributes, including</a:t>
            </a:r>
            <a:r>
              <a:rPr sz="2200" spc="-1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booster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version,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payload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mass,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orbit,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details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(name,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longitude,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latitude),</a:t>
            </a:r>
            <a:r>
              <a:rPr sz="2200" spc="-1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8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landing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outcomes.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collected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was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then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combined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organized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into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</a:t>
            </a:r>
            <a:r>
              <a:rPr sz="22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structured</a:t>
            </a:r>
            <a:r>
              <a:rPr sz="22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dataframe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further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analysis.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7</a:t>
            </a:fld>
            <a:endParaRPr spc="2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45" dirty="0"/>
              <a:t>Data</a:t>
            </a:r>
            <a:r>
              <a:rPr b="1" spc="-175" dirty="0"/>
              <a:t> </a:t>
            </a:r>
            <a:r>
              <a:rPr b="1"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07364" y="1782762"/>
            <a:ext cx="3067050" cy="4225925"/>
            <a:chOff x="7107364" y="1782762"/>
            <a:chExt cx="3067050" cy="4225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6826" y="1792287"/>
              <a:ext cx="3047746" cy="420687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112127" y="1787525"/>
              <a:ext cx="3057525" cy="4216400"/>
            </a:xfrm>
            <a:custGeom>
              <a:avLst/>
              <a:gdLst/>
              <a:ahLst/>
              <a:cxnLst/>
              <a:rect l="l" t="t" r="r" b="b"/>
              <a:pathLst>
                <a:path w="3057525" h="4216400">
                  <a:moveTo>
                    <a:pt x="0" y="4216400"/>
                  </a:moveTo>
                  <a:lnTo>
                    <a:pt x="3057271" y="4216400"/>
                  </a:lnTo>
                  <a:lnTo>
                    <a:pt x="3057271" y="0"/>
                  </a:lnTo>
                  <a:lnTo>
                    <a:pt x="0" y="0"/>
                  </a:lnTo>
                  <a:lnTo>
                    <a:pt x="0" y="421640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99566" y="1762125"/>
            <a:ext cx="4440555" cy="32271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58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Collected</a:t>
            </a:r>
            <a:r>
              <a:rPr sz="20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SpaceX</a:t>
            </a:r>
            <a:r>
              <a:rPr sz="20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launch</a:t>
            </a:r>
            <a:r>
              <a:rPr sz="20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2000" spc="-1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via</a:t>
            </a:r>
            <a:r>
              <a:rPr sz="20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2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REST </a:t>
            </a:r>
            <a:r>
              <a:rPr sz="20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API</a:t>
            </a:r>
            <a:r>
              <a:rPr sz="20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loaded</a:t>
            </a:r>
            <a:r>
              <a:rPr sz="20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it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into</a:t>
            </a:r>
            <a:r>
              <a:rPr sz="20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DataFrame.</a:t>
            </a:r>
            <a:endParaRPr sz="2000" dirty="0">
              <a:latin typeface="Bookman Old Style" panose="02050604050505020204" pitchFamily="18" charset="0"/>
              <a:cs typeface="Microsoft Sans Serif"/>
            </a:endParaRPr>
          </a:p>
          <a:p>
            <a:pPr marL="239395" marR="156845" indent="-226695" algn="just">
              <a:lnSpc>
                <a:spcPct val="800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Used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IDs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to</a:t>
            </a:r>
            <a:r>
              <a:rPr sz="20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make</a:t>
            </a:r>
            <a:r>
              <a:rPr sz="20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additional</a:t>
            </a:r>
            <a:r>
              <a:rPr sz="20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API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calls 	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booster,</a:t>
            </a:r>
            <a:r>
              <a:rPr sz="2000" spc="-4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payload,</a:t>
            </a:r>
            <a:r>
              <a:rPr sz="20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launch</a:t>
            </a:r>
            <a:r>
              <a:rPr sz="20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site,</a:t>
            </a:r>
            <a:r>
              <a:rPr sz="20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 	</a:t>
            </a:r>
            <a:r>
              <a:rPr sz="20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core</a:t>
            </a:r>
            <a:r>
              <a:rPr sz="20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details.</a:t>
            </a:r>
            <a:endParaRPr sz="2000" dirty="0">
              <a:latin typeface="Bookman Old Style" panose="02050604050505020204" pitchFamily="18" charset="0"/>
              <a:cs typeface="Microsoft Sans Serif"/>
            </a:endParaRPr>
          </a:p>
          <a:p>
            <a:pPr marL="241300" marR="772160" indent="-228600">
              <a:lnSpc>
                <a:spcPct val="8000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Combined</a:t>
            </a:r>
            <a:r>
              <a:rPr sz="2000" spc="-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all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information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into</a:t>
            </a:r>
            <a:r>
              <a:rPr sz="2000" spc="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structured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dataset</a:t>
            </a:r>
            <a:r>
              <a:rPr sz="2000" spc="-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for</a:t>
            </a:r>
            <a:r>
              <a:rPr sz="20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analysis.</a:t>
            </a:r>
            <a:endParaRPr sz="2000" dirty="0">
              <a:latin typeface="Bookman Old Style" panose="02050604050505020204" pitchFamily="18" charset="0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115"/>
              </a:spcBef>
              <a:buFont typeface="Arial"/>
              <a:buChar char="•"/>
            </a:pPr>
            <a:endParaRPr sz="20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337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35"/>
              </a:lnSpc>
            </a:pPr>
            <a:fld id="{81D60167-4931-47E6-BA6A-407CBD079E47}" type="slidenum">
              <a:rPr spc="20" dirty="0"/>
              <a:t>8</a:t>
            </a:fld>
            <a:endParaRPr spc="20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742831" cy="5815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45" dirty="0"/>
              <a:t>Data</a:t>
            </a:r>
            <a:r>
              <a:rPr b="1" spc="-30" dirty="0"/>
              <a:t> </a:t>
            </a:r>
            <a:r>
              <a:rPr b="1" spc="-50" dirty="0"/>
              <a:t>Collection</a:t>
            </a:r>
            <a:r>
              <a:rPr b="1" dirty="0"/>
              <a:t> </a:t>
            </a:r>
            <a:r>
              <a:rPr b="1" spc="750" dirty="0"/>
              <a:t>–</a:t>
            </a:r>
            <a:r>
              <a:rPr b="1" spc="-10" dirty="0"/>
              <a:t> </a:t>
            </a:r>
            <a:r>
              <a:rPr b="1" spc="-275" dirty="0"/>
              <a:t>SpaceX</a:t>
            </a:r>
            <a:r>
              <a:rPr b="1" spc="25" dirty="0"/>
              <a:t> </a:t>
            </a:r>
            <a:r>
              <a:rPr b="1" spc="-185" dirty="0"/>
              <a:t>API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2006" y="6080861"/>
            <a:ext cx="1479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20" dirty="0">
                <a:solidFill>
                  <a:srgbClr val="1C7CDB"/>
                </a:solidFill>
                <a:latin typeface="Bookman Old Style" panose="02050604050505020204" pitchFamily="18" charset="0"/>
                <a:cs typeface="Microsoft Sans Serif"/>
              </a:rPr>
              <a:t>9</a:t>
            </a:r>
            <a:endParaRPr sz="16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69" y="1809114"/>
            <a:ext cx="3752215" cy="339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8572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Identify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target</a:t>
            </a:r>
            <a:r>
              <a:rPr sz="2200" spc="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URL,</a:t>
            </a:r>
            <a:r>
              <a:rPr sz="2200" spc="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send </a:t>
            </a:r>
            <a:r>
              <a:rPr sz="2200" spc="-229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HTTP</a:t>
            </a:r>
            <a:r>
              <a:rPr sz="2200" spc="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request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fetch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HTML, </a:t>
            </a:r>
            <a:r>
              <a:rPr sz="2200" spc="-4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parse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with</a:t>
            </a:r>
            <a:r>
              <a:rPr sz="2200" spc="-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BeautifulSoup,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locate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the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table,</a:t>
            </a:r>
            <a:r>
              <a:rPr sz="2200" spc="-9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extract 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headers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</a:t>
            </a:r>
            <a:r>
              <a:rPr sz="2200" spc="-114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rows,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clean</a:t>
            </a:r>
            <a:r>
              <a:rPr sz="2200" spc="-7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store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in</a:t>
            </a:r>
            <a:r>
              <a:rPr sz="2200" spc="-6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</a:t>
            </a:r>
            <a:r>
              <a:rPr sz="2200" spc="-7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dictionary, </a:t>
            </a:r>
            <a:r>
              <a:rPr sz="2200" spc="-3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convert</a:t>
            </a:r>
            <a:r>
              <a:rPr sz="2200" spc="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to</a:t>
            </a:r>
            <a:r>
              <a:rPr sz="2200" spc="1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DataFrame,</a:t>
            </a:r>
            <a:r>
              <a:rPr sz="2200" spc="-1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and </a:t>
            </a:r>
            <a:r>
              <a:rPr sz="220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export</a:t>
            </a:r>
            <a:r>
              <a:rPr sz="2200" spc="-114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as</a:t>
            </a:r>
            <a:r>
              <a:rPr sz="2200" spc="-6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Bookman Old Style" panose="02050604050505020204" pitchFamily="18" charset="0"/>
                <a:cs typeface="Microsoft Sans Serif"/>
              </a:rPr>
              <a:t>CSV.</a:t>
            </a:r>
            <a:endParaRPr sz="2200" dirty="0">
              <a:latin typeface="Bookman Old Style" panose="02050604050505020204" pitchFamily="18" charset="0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9945370" cy="735458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5"/>
              </a:spcBef>
            </a:pPr>
            <a:r>
              <a:rPr b="1" spc="-45" dirty="0"/>
              <a:t>Data</a:t>
            </a:r>
            <a:r>
              <a:rPr b="1" spc="-90" dirty="0"/>
              <a:t> </a:t>
            </a:r>
            <a:r>
              <a:rPr b="1" spc="-55" dirty="0"/>
              <a:t>Collection</a:t>
            </a:r>
            <a:r>
              <a:rPr b="1" spc="-70" dirty="0"/>
              <a:t> </a:t>
            </a:r>
            <a:r>
              <a:rPr b="1" dirty="0"/>
              <a:t>-</a:t>
            </a:r>
            <a:r>
              <a:rPr b="1" spc="-85" dirty="0"/>
              <a:t> </a:t>
            </a:r>
            <a:r>
              <a:rPr b="1" spc="-105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57439" y="1446771"/>
            <a:ext cx="2008631" cy="45026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Personalizado 1">
      <a:majorFont>
        <a:latin typeface="Bookman Old Style"/>
        <a:ea typeface=""/>
        <a:cs typeface=""/>
      </a:majorFont>
      <a:minorFont>
        <a:latin typeface="Bookman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1444</Words>
  <Application>Microsoft Office PowerPoint</Application>
  <PresentationFormat>Panorámica</PresentationFormat>
  <Paragraphs>171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Arial</vt:lpstr>
      <vt:lpstr>Bookman Old Style</vt:lpstr>
      <vt:lpstr>Calibri</vt:lpstr>
      <vt:lpstr>Microsoft Sans Serif</vt:lpstr>
      <vt:lpstr>Office Theme</vt:lpstr>
      <vt:lpstr>Presentación de PowerPoint</vt:lpstr>
      <vt:lpstr>Outline</vt:lpstr>
      <vt:lpstr>Executive Summary</vt:lpstr>
      <vt:lpstr>Introduction</vt:lpstr>
      <vt:lpstr>Presentación de PowerPoint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Interactive Map with Folium</vt:lpstr>
      <vt:lpstr>Dashboard with Plotly Dash</vt:lpstr>
      <vt:lpstr>Predictive Analysis (Classification)</vt:lpstr>
      <vt:lpstr>Results</vt:lpstr>
      <vt:lpstr>Presentación de PowerPoint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Presentación de PowerPoint</vt:lpstr>
      <vt:lpstr>Mark all launch sites on a map</vt:lpstr>
      <vt:lpstr>Success/failed launches for each site on the map</vt:lpstr>
      <vt:lpstr>Distances between a launch site to its proximities</vt:lpstr>
      <vt:lpstr>Presentación de PowerPoint</vt:lpstr>
      <vt:lpstr>Presentación de PowerPoint</vt:lpstr>
      <vt:lpstr>Success vs Failure for site CCAFS SLC-40</vt:lpstr>
      <vt:lpstr>Correlation between Payload and Success for All Sites</vt:lpstr>
      <vt:lpstr>Presentación de PowerPoint</vt:lpstr>
      <vt:lpstr>Classification Accuracy</vt:lpstr>
      <vt:lpstr>Confusion Matrix</vt:lpstr>
      <vt:lpstr>Conclusions</vt:lpstr>
      <vt:lpstr>Appendix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NÚÑEZ ARÉVALO NICOLÁS A</cp:lastModifiedBy>
  <cp:revision>2</cp:revision>
  <dcterms:created xsi:type="dcterms:W3CDTF">2025-06-24T03:27:12Z</dcterms:created>
  <dcterms:modified xsi:type="dcterms:W3CDTF">2025-06-24T03:45:12Z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2025-06-22T00:00:00Z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2025-06-24T00:00:00Z</vt:filetime>
  </property>
  <property fmtid="{D5CDD505-2E9C-101B-9397-08002B2CF9AE}" pid="5" name="MSIP_Label_dadcecc1-e318-4556-a8c1-71ba37e722a1_ActionId">
    <vt:lpwstr>36886a31-fb79-4b6e-92ab-93f3c1487cce</vt:lpwstr>
  </property>
  <property fmtid="{D5CDD505-2E9C-101B-9397-08002B2CF9AE}" pid="6" name="MSIP_Label_dadcecc1-e318-4556-a8c1-71ba37e722a1_ContentBits">
    <vt:lpwstr>0</vt:lpwstr>
  </property>
  <property fmtid="{D5CDD505-2E9C-101B-9397-08002B2CF9AE}" pid="7" name="MSIP_Label_dadcecc1-e318-4556-a8c1-71ba37e722a1_Enabled">
    <vt:lpwstr>true</vt:lpwstr>
  </property>
  <property fmtid="{D5CDD505-2E9C-101B-9397-08002B2CF9AE}" pid="8" name="MSIP_Label_dadcecc1-e318-4556-a8c1-71ba37e722a1_Method">
    <vt:lpwstr>Privileged</vt:lpwstr>
  </property>
  <property fmtid="{D5CDD505-2E9C-101B-9397-08002B2CF9AE}" pid="9" name="MSIP_Label_dadcecc1-e318-4556-a8c1-71ba37e722a1_Name">
    <vt:lpwstr>Public</vt:lpwstr>
  </property>
  <property fmtid="{D5CDD505-2E9C-101B-9397-08002B2CF9AE}" pid="10" name="MSIP_Label_dadcecc1-e318-4556-a8c1-71ba37e722a1_SetDate">
    <vt:lpwstr>2025-06-23T02:10:30Z</vt:lpwstr>
  </property>
  <property fmtid="{D5CDD505-2E9C-101B-9397-08002B2CF9AE}" pid="11" name="MSIP_Label_dadcecc1-e318-4556-a8c1-71ba37e722a1_SiteId">
    <vt:lpwstr>038d1eb6-c4ba-4396-9150-1ad91c9469c6</vt:lpwstr>
  </property>
  <property fmtid="{D5CDD505-2E9C-101B-9397-08002B2CF9AE}" pid="12" name="MSIP_Label_dadcecc1-e318-4556-a8c1-71ba37e722a1_Tag">
    <vt:lpwstr>10, 0, 1, 1</vt:lpwstr>
  </property>
  <property fmtid="{D5CDD505-2E9C-101B-9397-08002B2CF9AE}" pid="13" name="Producer">
    <vt:lpwstr>3-Heights(TM) PDF Security Shell 4.8.25.2 (http://www.pdf-tools.com)</vt:lpwstr>
  </property>
</Properties>
</file>